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2"/>
    <p:sldId id="258" r:id="rId3"/>
    <p:sldId id="259" r:id="rId4"/>
    <p:sldId id="260" r:id="rId5"/>
    <p:sldId id="262" r:id="rId6"/>
    <p:sldId id="264" r:id="rId7"/>
    <p:sldId id="263" r:id="rId8"/>
    <p:sldId id="269" r:id="rId9"/>
    <p:sldId id="265" r:id="rId10"/>
    <p:sldId id="271" r:id="rId11"/>
    <p:sldId id="272" r:id="rId12"/>
    <p:sldId id="273" r:id="rId13"/>
    <p:sldId id="274" r:id="rId14"/>
    <p:sldId id="275" r:id="rId15"/>
    <p:sldId id="276" r:id="rId16"/>
    <p:sldId id="281" r:id="rId17"/>
    <p:sldId id="282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4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uct.pconline.com.cn/so/s62882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91213" y="1784294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5400" dirty="0">
                <a:solidFill>
                  <a:srgbClr val="000000"/>
                </a:solidFill>
                <a:latin typeface="Baoli SC Regular"/>
                <a:cs typeface="Baoli SC Regular"/>
              </a:rPr>
              <a:t>路由与交换技术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51953" y="4310743"/>
            <a:ext cx="7770812" cy="1603744"/>
          </a:xfrm>
        </p:spPr>
        <p:txBody>
          <a:bodyPr>
            <a:noAutofit/>
          </a:bodyPr>
          <a:lstStyle/>
          <a:p>
            <a:pPr algn="r">
              <a:defRPr/>
            </a:pPr>
            <a:r>
              <a:rPr lang="zh-CN" altLang="en-US" sz="2800" dirty="0"/>
              <a:t>主讲：计算机科学与工程学院</a:t>
            </a:r>
            <a:r>
              <a:rPr lang="en-US" altLang="zh-CN" sz="2800" dirty="0"/>
              <a:t>--</a:t>
            </a:r>
            <a:r>
              <a:rPr lang="zh-CN" altLang="en-US" sz="2800" dirty="0"/>
              <a:t>李朝阳</a:t>
            </a:r>
            <a:endParaRPr lang="en-US" altLang="zh-CN" sz="2800"/>
          </a:p>
          <a:p>
            <a:pPr algn="r">
              <a:defRPr/>
            </a:pPr>
            <a:r>
              <a:rPr lang="zh-CN" altLang="en-US" sz="2800"/>
              <a:t>答疑预约邮箱</a:t>
            </a:r>
            <a:r>
              <a:rPr lang="zh-CN" altLang="en-US" sz="2800" dirty="0"/>
              <a:t>：</a:t>
            </a:r>
            <a:r>
              <a:rPr lang="en-US" altLang="zh-CN" sz="2800" dirty="0"/>
              <a:t>3051169646@qq.com</a:t>
            </a:r>
          </a:p>
          <a:p>
            <a:pPr algn="r"/>
            <a:endParaRPr kumimoji="1"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1972" y="0"/>
            <a:ext cx="6400800" cy="1507067"/>
          </a:xfrm>
        </p:spPr>
        <p:txBody>
          <a:bodyPr/>
          <a:lstStyle/>
          <a:p>
            <a:pPr algn="ctr"/>
            <a:r>
              <a:rPr kumimoji="1" lang="zh-CN" altLang="en-US" dirty="0"/>
              <a:t>冲突域和广播域(</a:t>
            </a:r>
            <a:r>
              <a:rPr kumimoji="1" lang="en-US" altLang="zh-CN" dirty="0"/>
              <a:t>cont')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0950" y="1172845"/>
            <a:ext cx="8474710" cy="5548630"/>
          </a:xfrm>
        </p:spPr>
        <p:txBody>
          <a:bodyPr>
            <a:normAutofit/>
          </a:bodyPr>
          <a:lstStyle/>
          <a:p>
            <a:endParaRPr kumimoji="1" lang="en-US" altLang="zh-CN" sz="3600" dirty="0"/>
          </a:p>
          <a:p>
            <a:pPr lvl="1">
              <a:buFont typeface="Wingdings" panose="05000000000000000000" charset="0"/>
              <a:buChar char="l"/>
            </a:pPr>
            <a:r>
              <a:rPr kumimoji="1" lang="zh-CN" altLang="en-US" sz="2740" dirty="0"/>
              <a:t>路由器能分割广播域：</a:t>
            </a:r>
          </a:p>
          <a:p>
            <a:pPr lvl="2">
              <a:buFont typeface="Wingdings" panose="05000000000000000000" charset="0"/>
              <a:buChar char="Ø"/>
            </a:pPr>
            <a:r>
              <a:rPr kumimoji="1" lang="zh-CN" altLang="zh-CN" sz="2275" dirty="0">
                <a:sym typeface="+mn-ea"/>
              </a:rPr>
              <a:t>路由器属于网络层，路由器一般不转发广播包，故能分割广播域，每一个路由器端口定义一个广播域，同时每个端口也是一个单独的冲突域</a:t>
            </a:r>
          </a:p>
          <a:p>
            <a:pPr lvl="1">
              <a:buFont typeface="Wingdings" panose="05000000000000000000" charset="0"/>
              <a:buChar char="l"/>
            </a:pPr>
            <a:r>
              <a:rPr lang="zh-CN" altLang="en-US" sz="2730"/>
              <a:t>总结：</a:t>
            </a:r>
          </a:p>
          <a:p>
            <a:pPr lvl="2">
              <a:buFont typeface="Wingdings" panose="05000000000000000000" charset="0"/>
              <a:buChar char="Ø"/>
            </a:pPr>
            <a:r>
              <a:rPr lang="en-US" altLang="zh-CN" sz="2275"/>
              <a:t>HUB</a:t>
            </a:r>
            <a:r>
              <a:rPr lang="zh-CN" altLang="en-US" sz="2275"/>
              <a:t>所有端口都在同一广播域，冲突域内</a:t>
            </a:r>
          </a:p>
          <a:p>
            <a:pPr lvl="2">
              <a:buFont typeface="Wingdings" panose="05000000000000000000" charset="0"/>
              <a:buChar char="Ø"/>
            </a:pPr>
            <a:r>
              <a:rPr lang="zh-CN" altLang="en-US" sz="2275"/>
              <a:t>交换机所有端口都在同一广播域内，而每一个端口就是一个冲突域。</a:t>
            </a:r>
          </a:p>
          <a:p>
            <a:pPr lvl="2">
              <a:buFont typeface="Wingdings" panose="05000000000000000000" charset="0"/>
              <a:buChar char="Ø"/>
            </a:pPr>
            <a:r>
              <a:rPr lang="en-US" altLang="zh-CN" sz="2275"/>
              <a:t>Router</a:t>
            </a:r>
            <a:r>
              <a:rPr lang="zh-CN" altLang="en-US" sz="2275"/>
              <a:t>每个端口属于不同的广播域，通常一个局域网就是一个广播域。</a:t>
            </a:r>
            <a:endParaRPr kumimoji="1" lang="zh-CN" altLang="en-US" sz="2280" dirty="0"/>
          </a:p>
          <a:p>
            <a:pPr marL="1600200" lvl="3" indent="-228600">
              <a:buFont typeface="Wingdings" panose="05000000000000000000" charset="0"/>
              <a:buChar char="u"/>
            </a:pPr>
            <a:endParaRPr kumimoji="1" lang="zh-CN" altLang="en-US" sz="2050" dirty="0">
              <a:solidFill>
                <a:schemeClr val="tx1"/>
              </a:solidFill>
            </a:endParaRPr>
          </a:p>
          <a:p>
            <a:pPr lvl="3">
              <a:buFont typeface="Wingdings" panose="05000000000000000000" charset="0"/>
              <a:buChar char="u"/>
            </a:pPr>
            <a:endParaRPr kumimoji="1" lang="zh-CN" altLang="zh-CN" sz="2275" dirty="0"/>
          </a:p>
          <a:p>
            <a:pPr lvl="1">
              <a:buFont typeface="Wingdings" panose="05000000000000000000" charset="0"/>
              <a:buChar char="Ø"/>
            </a:pPr>
            <a:endParaRPr kumimoji="1" lang="zh-CN" altLang="zh-CN" sz="2740" dirty="0"/>
          </a:p>
          <a:p>
            <a:endParaRPr kumimoji="1" lang="zh-CN" altLang="zh-CN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BB1D-1BB7-43A7-8280-219D6404318B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计算机科学与工程学院  李朝阳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1972" y="0"/>
            <a:ext cx="6400800" cy="1507067"/>
          </a:xfrm>
        </p:spPr>
        <p:txBody>
          <a:bodyPr/>
          <a:lstStyle/>
          <a:p>
            <a:pPr algn="ctr"/>
            <a:r>
              <a:rPr kumimoji="1" lang="zh-CN" altLang="en-US" dirty="0"/>
              <a:t>冲突域和广播域(</a:t>
            </a:r>
            <a:r>
              <a:rPr kumimoji="1" lang="en-US" altLang="zh-CN" dirty="0"/>
              <a:t>cont')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0950" y="1172845"/>
            <a:ext cx="8474710" cy="5548630"/>
          </a:xfrm>
        </p:spPr>
        <p:txBody>
          <a:bodyPr>
            <a:normAutofit/>
          </a:bodyPr>
          <a:lstStyle/>
          <a:p>
            <a:pPr marL="0" lvl="2"/>
            <a:r>
              <a:rPr lang="zh-CN" altLang="en-US" sz="3600">
                <a:sym typeface="+mn-ea"/>
              </a:rPr>
              <a:t>练习：数数下图的广播域和冲突域个数</a:t>
            </a:r>
            <a:endParaRPr kumimoji="1" lang="en-US" altLang="zh-CN" sz="3600" dirty="0"/>
          </a:p>
          <a:p>
            <a:pPr lvl="3">
              <a:buFont typeface="Wingdings" panose="05000000000000000000" charset="0"/>
              <a:buChar char="Ø"/>
            </a:pPr>
            <a:endParaRPr kumimoji="1" lang="zh-CN" altLang="en-US" sz="2050" dirty="0"/>
          </a:p>
          <a:p>
            <a:pPr marL="2057400" lvl="4" indent="-228600">
              <a:buFont typeface="Wingdings" panose="05000000000000000000" charset="0"/>
              <a:buChar char="u"/>
            </a:pPr>
            <a:endParaRPr kumimoji="1" lang="zh-CN" altLang="en-US" sz="2050" dirty="0">
              <a:solidFill>
                <a:schemeClr val="tx1"/>
              </a:solidFill>
            </a:endParaRPr>
          </a:p>
          <a:p>
            <a:pPr lvl="4">
              <a:buFont typeface="Wingdings" panose="05000000000000000000" charset="0"/>
              <a:buChar char="u"/>
            </a:pPr>
            <a:endParaRPr kumimoji="1" lang="zh-CN" altLang="zh-CN" sz="2275" dirty="0"/>
          </a:p>
          <a:p>
            <a:pPr lvl="1">
              <a:buFont typeface="Wingdings" panose="05000000000000000000" charset="0"/>
              <a:buChar char="Ø"/>
            </a:pPr>
            <a:endParaRPr kumimoji="1" lang="zh-CN" altLang="zh-CN" sz="2740" dirty="0"/>
          </a:p>
          <a:p>
            <a:endParaRPr kumimoji="1" lang="zh-CN" altLang="zh-CN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BB1D-1BB7-43A7-8280-219D6404318B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计算机科学与工程学院  李朝阳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769110"/>
            <a:ext cx="7316470" cy="4356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9430-64FA-4C14-821C-57A9A5DE083C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计算机科学与工程学院  李朝阳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6209" y="0"/>
            <a:ext cx="8079581" cy="1286129"/>
          </a:xfrm>
        </p:spPr>
        <p:txBody>
          <a:bodyPr/>
          <a:lstStyle/>
          <a:p>
            <a:r>
              <a:rPr kumimoji="1" lang="zh-CN" altLang="en-US" dirty="0"/>
              <a:t>网桥的产生</a:t>
            </a:r>
          </a:p>
        </p:txBody>
      </p:sp>
      <p:pic>
        <p:nvPicPr>
          <p:cNvPr id="3" name="图片 2" descr="屏幕快照 2018-09-03 下午10.38.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4"/>
          <a:stretch>
            <a:fillRect/>
          </a:stretch>
        </p:blipFill>
        <p:spPr>
          <a:xfrm>
            <a:off x="2909648" y="2583058"/>
            <a:ext cx="6627223" cy="37405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56209" y="980645"/>
            <a:ext cx="8334103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解决两个冲突域中的设备同时发送数据而不会冲突；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网桥的自学习算法；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/>
              <a:t>网桥的帧过滤机制；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9430-64FA-4C14-821C-57A9A5DE083C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计算机科学与工程学院  李朝阳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6209" y="0"/>
            <a:ext cx="8079581" cy="1286129"/>
          </a:xfrm>
        </p:spPr>
        <p:txBody>
          <a:bodyPr/>
          <a:lstStyle/>
          <a:p>
            <a:r>
              <a:rPr kumimoji="1" lang="zh-CN" altLang="en-US" dirty="0"/>
              <a:t>网桥转发表的建立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945" y="933450"/>
            <a:ext cx="6370320" cy="5422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3600" y="0"/>
            <a:ext cx="8079581" cy="1658198"/>
          </a:xfrm>
        </p:spPr>
        <p:txBody>
          <a:bodyPr/>
          <a:lstStyle/>
          <a:p>
            <a:r>
              <a:rPr lang="zh-CN" altLang="en-US" dirty="0"/>
              <a:t>交换机简介</a:t>
            </a:r>
          </a:p>
        </p:txBody>
      </p:sp>
      <p:pic>
        <p:nvPicPr>
          <p:cNvPr id="2050" name="Picture 2" descr="https://timgsa.baidu.com/timg?image&amp;quality=80&amp;size=b9999_10000&amp;sec=1600109840085&amp;di=07c78a9cad662aaea23c6b6e8700ca7c&amp;imgtype=0&amp;src=http%3A%2F%2Ftu.ossfiles.cn%3A9186%2Fgroup2%2FM00%2F13%2F01%2FrBgICV0kX7aACFiyAACHQoyVsxE59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07" y="1008818"/>
            <a:ext cx="4505347" cy="24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5F32-D7F3-42C9-8E89-16C5977095B3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15990" y="6493407"/>
            <a:ext cx="4114800" cy="365125"/>
          </a:xfrm>
        </p:spPr>
        <p:txBody>
          <a:bodyPr/>
          <a:lstStyle/>
          <a:p>
            <a:r>
              <a:rPr kumimoji="1" lang="zh-CN" altLang="en-US" dirty="0"/>
              <a:t>计算机科学与工程学院  李朝阳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33600" y="3717740"/>
            <a:ext cx="7776754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交换容量：是指整机交换容量，交换机内部总线的传输容量。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接口交换容量：一台交换机所有端口都在工作时，它们的双向数据传输速率之和称为这台交换机的接口交换容量。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48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100Mbit/s+4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1000Mbit/s=17600Mbit/s=17.6Gbit/s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设计交换机时，交换机的整机交换容量总是大于交换机的接口交换容量。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包转发率：交换机能同时转发的数据包的数量，所有端口每秒可以转发的数据包数量之和。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接口包转发率：</a:t>
            </a:r>
            <a:r>
              <a:rPr lang="en-US" altLang="zh-CN" dirty="0"/>
              <a:t>148809</a:t>
            </a:r>
            <a:r>
              <a:rPr lang="zh-CN" altLang="en-US" dirty="0"/>
              <a:t>*</a:t>
            </a:r>
            <a:r>
              <a:rPr lang="en-US" altLang="zh-CN" dirty="0"/>
              <a:t>48+1488090</a:t>
            </a:r>
            <a:r>
              <a:rPr lang="zh-CN" altLang="en-US" dirty="0"/>
              <a:t>*</a:t>
            </a:r>
            <a:r>
              <a:rPr lang="en-US" altLang="zh-CN" dirty="0"/>
              <a:t>4=13095192=13.1Mpps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661211" y="1179041"/>
          <a:ext cx="4711065" cy="2407920"/>
        </p:xfrm>
        <a:graphic>
          <a:graphicData uri="http://schemas.openxmlformats.org/drawingml/2006/table">
            <a:tbl>
              <a:tblPr/>
              <a:tblGrid>
                <a:gridCol w="2299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effectLst/>
                        </a:rPr>
                        <a:t>产品型号</a:t>
                      </a:r>
                    </a:p>
                  </a:txBody>
                  <a:tcPr marL="94895" marR="0" marT="75916" marB="75916"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800" b="0" dirty="0">
                          <a:solidFill>
                            <a:srgbClr val="999999"/>
                          </a:solidFill>
                          <a:effectLst/>
                        </a:rPr>
                        <a:t>S2700-52P-EI-AC </a:t>
                      </a:r>
                      <a:endParaRPr lang="zh-CN" altLang="en-US" sz="1800" b="0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189790" marR="0" marT="75916" marB="75916"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effectLst/>
                        </a:rPr>
                        <a:t>产品类型</a:t>
                      </a:r>
                    </a:p>
                  </a:txBody>
                  <a:tcPr marL="94895" marR="0" marT="75916" marB="75916"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800" b="0" i="0" u="none" strike="noStrike" dirty="0">
                          <a:solidFill>
                            <a:srgbClr val="999999"/>
                          </a:solidFill>
                          <a:effectLst/>
                        </a:rPr>
                        <a:t>下行</a:t>
                      </a:r>
                      <a:r>
                        <a:rPr lang="en-US" altLang="zh-CN" sz="1800" b="0" i="0" u="none" strike="noStrike" dirty="0">
                          <a:solidFill>
                            <a:srgbClr val="999999"/>
                          </a:solidFill>
                          <a:effectLst/>
                        </a:rPr>
                        <a:t>48</a:t>
                      </a:r>
                      <a:r>
                        <a:rPr lang="zh-CN" altLang="en-US" sz="1800" b="0" i="0" u="none" strike="noStrike" dirty="0">
                          <a:solidFill>
                            <a:srgbClr val="999999"/>
                          </a:solidFill>
                          <a:effectLst/>
                        </a:rPr>
                        <a:t>各以太网口，上行</a:t>
                      </a:r>
                      <a:r>
                        <a:rPr lang="en-US" altLang="zh-CN" sz="1800" b="0" i="0" u="none" strike="noStrike" dirty="0">
                          <a:solidFill>
                            <a:srgbClr val="999999"/>
                          </a:solidFill>
                          <a:effectLst/>
                        </a:rPr>
                        <a:t>4</a:t>
                      </a:r>
                      <a:r>
                        <a:rPr lang="zh-CN" altLang="en-US" sz="1800" b="0" i="0" u="none" strike="noStrike" dirty="0">
                          <a:solidFill>
                            <a:srgbClr val="999999"/>
                          </a:solidFill>
                          <a:effectLst/>
                        </a:rPr>
                        <a:t>个千兆口</a:t>
                      </a:r>
                      <a:endParaRPr lang="zh-CN" altLang="en-US" sz="1800" b="0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189790" marR="0" marT="75916" marB="75916"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effectLst/>
                        </a:rPr>
                        <a:t>应用层级</a:t>
                      </a:r>
                    </a:p>
                  </a:txBody>
                  <a:tcPr marL="94895" marR="0" marT="75916" marB="75916"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zh-CN" altLang="en-US" sz="1800" b="0" i="0" u="none" strike="noStrike" dirty="0">
                          <a:solidFill>
                            <a:srgbClr val="999999"/>
                          </a:solidFill>
                          <a:effectLst/>
                          <a:hlinkClick r:id="rId3"/>
                        </a:rPr>
                        <a:t>二层</a:t>
                      </a:r>
                      <a:endParaRPr lang="zh-CN" altLang="en-US" sz="1800" b="0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189790" marR="0" marT="75916" marB="75916"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>
                          <a:effectLst/>
                        </a:rPr>
                        <a:t>交换容量（背板带宽）</a:t>
                      </a:r>
                    </a:p>
                  </a:txBody>
                  <a:tcPr marL="94895" marR="0" marT="75916" marB="75916"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800" b="0" dirty="0">
                          <a:solidFill>
                            <a:srgbClr val="999999"/>
                          </a:solidFill>
                          <a:effectLst/>
                        </a:rPr>
                        <a:t>32Gbps</a:t>
                      </a:r>
                    </a:p>
                  </a:txBody>
                  <a:tcPr marL="189790" marR="0" marT="75916" marB="75916"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>
                          <a:effectLst/>
                        </a:rPr>
                        <a:t>包转发率</a:t>
                      </a:r>
                    </a:p>
                  </a:txBody>
                  <a:tcPr marL="94895" marR="0" marT="75916" marB="75916"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800" b="0" dirty="0">
                          <a:solidFill>
                            <a:srgbClr val="999999"/>
                          </a:solidFill>
                          <a:effectLst/>
                        </a:rPr>
                        <a:t>1</a:t>
                      </a:r>
                      <a:r>
                        <a:rPr lang="en-US" altLang="zh-CN" sz="1800" b="0" dirty="0">
                          <a:solidFill>
                            <a:srgbClr val="999999"/>
                          </a:solidFill>
                          <a:effectLst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999999"/>
                          </a:solidFill>
                          <a:effectLst/>
                        </a:rPr>
                        <a:t>.</a:t>
                      </a:r>
                      <a:r>
                        <a:rPr lang="en-US" altLang="zh-CN" sz="1800" b="0" dirty="0">
                          <a:solidFill>
                            <a:srgbClr val="999999"/>
                          </a:solidFill>
                          <a:effectLst/>
                        </a:rPr>
                        <a:t>7</a:t>
                      </a:r>
                      <a:r>
                        <a:rPr lang="en-US" sz="1800" b="0" dirty="0">
                          <a:solidFill>
                            <a:srgbClr val="999999"/>
                          </a:solidFill>
                          <a:effectLst/>
                        </a:rPr>
                        <a:t>Mpps</a:t>
                      </a:r>
                    </a:p>
                  </a:txBody>
                  <a:tcPr marL="189790" marR="0" marT="75916" marB="75916"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919" y="499533"/>
            <a:ext cx="8424658" cy="165819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添加、更新、删除</a:t>
            </a:r>
            <a:r>
              <a:rPr lang="en-US" altLang="zh-CN" dirty="0"/>
              <a:t>MAC</a:t>
            </a:r>
            <a:r>
              <a:rPr lang="zh-CN" altLang="en-US" dirty="0"/>
              <a:t>地址表条目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内容占位符 6"/>
          <p:cNvSpPr txBox="1">
            <a:spLocks noGrp="1"/>
          </p:cNvSpPr>
          <p:nvPr>
            <p:ph idx="1"/>
          </p:nvPr>
        </p:nvSpPr>
        <p:spPr>
          <a:xfrm>
            <a:off x="2016919" y="1771222"/>
            <a:ext cx="8065294" cy="502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交换机自学习算法建立</a:t>
            </a:r>
            <a:r>
              <a:rPr lang="en-US" altLang="zh-CN" dirty="0"/>
              <a:t>MAC</a:t>
            </a:r>
            <a:r>
              <a:rPr lang="zh-CN" altLang="en-US" dirty="0"/>
              <a:t>地址表，条目添加；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老化计时器时间内，收到新的帧进行条目更新；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老化计时器时间到了，没有收到新帧，则条目删除；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手动添加</a:t>
            </a:r>
            <a:r>
              <a:rPr lang="en-US" altLang="zh-CN" dirty="0"/>
              <a:t>MAC</a:t>
            </a:r>
            <a:r>
              <a:rPr lang="zh-CN" altLang="en-US" dirty="0"/>
              <a:t>地址条目，优先级高，且不受老化影响。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静态条目添加举例：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mac-address static 4-4-4 </a:t>
            </a:r>
            <a:r>
              <a:rPr lang="en-US" altLang="zh-CN" dirty="0" err="1"/>
              <a:t>gigabitethernet</a:t>
            </a:r>
            <a:r>
              <a:rPr lang="en-US" altLang="zh-CN" dirty="0"/>
              <a:t> 0/0/2 </a:t>
            </a:r>
            <a:r>
              <a:rPr lang="en-US" altLang="zh-CN" dirty="0" err="1"/>
              <a:t>vlan</a:t>
            </a:r>
            <a:r>
              <a:rPr lang="en-US" altLang="zh-CN" dirty="0"/>
              <a:t> 1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mac-address static 2-3-4 </a:t>
            </a:r>
            <a:r>
              <a:rPr lang="en-US" altLang="zh-CN" dirty="0" err="1"/>
              <a:t>gigabitethernet</a:t>
            </a:r>
            <a:r>
              <a:rPr lang="en-US" altLang="zh-CN" dirty="0"/>
              <a:t> 0/0/2 </a:t>
            </a:r>
            <a:r>
              <a:rPr lang="en-US" altLang="zh-CN" dirty="0" err="1"/>
              <a:t>vlan</a:t>
            </a:r>
            <a:r>
              <a:rPr lang="en-US" altLang="zh-CN" dirty="0"/>
              <a:t> 1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Display mac-address static </a:t>
            </a:r>
            <a:r>
              <a:rPr lang="en-US" altLang="zh-CN" dirty="0" err="1"/>
              <a:t>vlan</a:t>
            </a:r>
            <a:r>
              <a:rPr lang="en-US" altLang="zh-CN" dirty="0"/>
              <a:t> 1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5F32-D7F3-42C9-8E89-16C5977095B3}" type="datetime5">
              <a:rPr kumimoji="1" lang="zh-CN" altLang="en-US" smtClean="0"/>
              <a:t>2021/3/10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计算机科学与工程学院  李朝阳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919" y="499533"/>
            <a:ext cx="8424658" cy="165819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添加、更新、删除</a:t>
            </a:r>
            <a:r>
              <a:rPr lang="en-US" altLang="zh-CN" dirty="0"/>
              <a:t>MAC</a:t>
            </a:r>
            <a:r>
              <a:rPr lang="zh-CN" altLang="en-US" dirty="0"/>
              <a:t>地址表条目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内容占位符 6"/>
          <p:cNvSpPr txBox="1">
            <a:spLocks noGrp="1"/>
          </p:cNvSpPr>
          <p:nvPr>
            <p:ph idx="1"/>
          </p:nvPr>
        </p:nvSpPr>
        <p:spPr>
          <a:xfrm>
            <a:off x="2016919" y="1771222"/>
            <a:ext cx="8065294" cy="317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黑洞</a:t>
            </a:r>
            <a:r>
              <a:rPr lang="en-US" altLang="zh-CN" dirty="0"/>
              <a:t>MAC-address: </a:t>
            </a:r>
            <a:r>
              <a:rPr lang="zh-CN" altLang="en-US" dirty="0"/>
              <a:t>在 交换机上配置某个</a:t>
            </a:r>
            <a:r>
              <a:rPr lang="en-US" altLang="zh-CN" dirty="0"/>
              <a:t>PC</a:t>
            </a:r>
            <a:r>
              <a:rPr lang="zh-CN" altLang="en-US" dirty="0"/>
              <a:t>的</a:t>
            </a:r>
            <a:r>
              <a:rPr lang="en-US" altLang="zh-CN" dirty="0"/>
              <a:t>mac</a:t>
            </a:r>
            <a:r>
              <a:rPr lang="zh-CN" altLang="en-US" dirty="0"/>
              <a:t>地址为黑洞</a:t>
            </a:r>
            <a:r>
              <a:rPr lang="en-US" altLang="zh-CN" dirty="0"/>
              <a:t>MAC</a:t>
            </a:r>
            <a:r>
              <a:rPr lang="zh-CN" altLang="en-US" dirty="0"/>
              <a:t>， 那么这</a:t>
            </a:r>
            <a:r>
              <a:rPr lang="en-US" altLang="zh-CN" dirty="0"/>
              <a:t>PC</a:t>
            </a:r>
            <a:r>
              <a:rPr lang="zh-CN" altLang="en-US" dirty="0"/>
              <a:t>所有包都会被丢弃，不会被转发到网络中。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检测到病毒后，把带病毒的</a:t>
            </a:r>
            <a:r>
              <a:rPr lang="en-US" altLang="zh-CN" dirty="0"/>
              <a:t>PC MAC</a:t>
            </a:r>
            <a:r>
              <a:rPr lang="zh-CN" altLang="en-US" dirty="0"/>
              <a:t>地址设为黑</a:t>
            </a:r>
            <a:r>
              <a:rPr lang="en-US" altLang="zh-CN" dirty="0"/>
              <a:t>black-mac, </a:t>
            </a:r>
            <a:r>
              <a:rPr lang="zh-CN" altLang="en-US" dirty="0"/>
              <a:t>该</a:t>
            </a:r>
            <a:r>
              <a:rPr lang="en-US" altLang="zh-CN" dirty="0"/>
              <a:t>PC</a:t>
            </a:r>
            <a:r>
              <a:rPr lang="zh-CN" altLang="en-US" dirty="0"/>
              <a:t>就被孤立了，网络就安全了。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命令：</a:t>
            </a:r>
            <a:r>
              <a:rPr lang="en-US" altLang="zh-CN" dirty="0"/>
              <a:t>mac-address blackhole 4-4-4 </a:t>
            </a:r>
            <a:r>
              <a:rPr lang="en-US" altLang="zh-CN" dirty="0" err="1"/>
              <a:t>vlan</a:t>
            </a:r>
            <a:r>
              <a:rPr lang="en-US" altLang="zh-CN" dirty="0"/>
              <a:t> 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显示黑洞地址：</a:t>
            </a:r>
            <a:r>
              <a:rPr lang="en-US" altLang="zh-CN" dirty="0"/>
              <a:t>display mac-address blackhole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dirty="0"/>
              <a:t>解除黑洞地址：</a:t>
            </a:r>
            <a:r>
              <a:rPr lang="en-US" altLang="zh-CN" dirty="0"/>
              <a:t>undo mac-address blackhole 4-4-4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985F32-D7F3-42C9-8E89-16C5977095B3}" type="datetime5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2021/3/10</a:t>
            </a:fld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计算机科学与工程学院  李朝阳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1B7D7B-9DB4-7840-A1FF-927567B65F89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90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6919" y="499533"/>
            <a:ext cx="8424658" cy="1658198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添加、更新、删除</a:t>
            </a:r>
            <a:r>
              <a:rPr lang="en-US" altLang="zh-CN" dirty="0"/>
              <a:t>MAC</a:t>
            </a:r>
            <a:r>
              <a:rPr lang="zh-CN" altLang="en-US" dirty="0"/>
              <a:t>地址表条目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内容占位符 6"/>
          <p:cNvSpPr txBox="1">
            <a:spLocks noGrp="1"/>
          </p:cNvSpPr>
          <p:nvPr>
            <p:ph idx="1"/>
          </p:nvPr>
        </p:nvSpPr>
        <p:spPr>
          <a:xfrm>
            <a:off x="2016919" y="1771222"/>
            <a:ext cx="8065294" cy="502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交换机自学习算法建立</a:t>
            </a:r>
            <a:r>
              <a:rPr lang="en-US" altLang="zh-CN" dirty="0"/>
              <a:t>MAC</a:t>
            </a:r>
            <a:r>
              <a:rPr lang="zh-CN" altLang="en-US" dirty="0"/>
              <a:t>地址表，条目添加；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老化计时器时间内，收到新的帧进行条目更新；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老化计时器时间到了，没有收到新帧，则条目删除；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手动添加</a:t>
            </a:r>
            <a:r>
              <a:rPr lang="en-US" altLang="zh-CN" dirty="0"/>
              <a:t>MAC</a:t>
            </a:r>
            <a:r>
              <a:rPr lang="zh-CN" altLang="en-US" dirty="0"/>
              <a:t>地址条目，优先级高，且不受老化影响。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静态条目添加举例：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mac-address static 4-4-4 </a:t>
            </a:r>
            <a:r>
              <a:rPr lang="en-US" altLang="zh-CN" dirty="0" err="1"/>
              <a:t>gigabitethernet</a:t>
            </a:r>
            <a:r>
              <a:rPr lang="en-US" altLang="zh-CN" dirty="0"/>
              <a:t> 0/0/2 </a:t>
            </a:r>
            <a:r>
              <a:rPr lang="en-US" altLang="zh-CN" dirty="0" err="1"/>
              <a:t>vlan</a:t>
            </a:r>
            <a:r>
              <a:rPr lang="en-US" altLang="zh-CN" dirty="0"/>
              <a:t> 1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mac-address static 2-3-4 </a:t>
            </a:r>
            <a:r>
              <a:rPr lang="en-US" altLang="zh-CN" dirty="0" err="1"/>
              <a:t>gigabitethernet</a:t>
            </a:r>
            <a:r>
              <a:rPr lang="en-US" altLang="zh-CN" dirty="0"/>
              <a:t> 0/0/2 </a:t>
            </a:r>
            <a:r>
              <a:rPr lang="en-US" altLang="zh-CN" dirty="0" err="1"/>
              <a:t>vlan</a:t>
            </a:r>
            <a:r>
              <a:rPr lang="en-US" altLang="zh-CN" dirty="0"/>
              <a:t> 1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Display mac-address static </a:t>
            </a:r>
            <a:r>
              <a:rPr lang="en-US" altLang="zh-CN" dirty="0" err="1"/>
              <a:t>vlan</a:t>
            </a:r>
            <a:r>
              <a:rPr lang="en-US" altLang="zh-CN" dirty="0"/>
              <a:t> 1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5F32-D7F3-42C9-8E89-16C5977095B3}" type="datetime5">
              <a:rPr kumimoji="1" lang="zh-CN" altLang="en-US" smtClean="0"/>
              <a:t>2021/3/10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计算机科学与工程学院  李朝阳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2408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F08D-AEC5-46C4-B0FF-FF451457D8B9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计算机科学与工程学院  李朝阳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园区网设计</a:t>
            </a:r>
          </a:p>
        </p:txBody>
      </p:sp>
      <p:sp>
        <p:nvSpPr>
          <p:cNvPr id="3" name="Text Box 47"/>
          <p:cNvSpPr txBox="1">
            <a:spLocks noChangeArrowheads="1"/>
          </p:cNvSpPr>
          <p:nvPr/>
        </p:nvSpPr>
        <p:spPr bwMode="auto">
          <a:xfrm>
            <a:off x="2209800" y="1564551"/>
            <a:ext cx="8027987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Ø"/>
            </a:lvl1pPr>
          </a:lstStyle>
          <a:p>
            <a:r>
              <a:rPr lang="zh-CN" altLang="en-US" dirty="0"/>
              <a:t>分层设计</a:t>
            </a:r>
          </a:p>
          <a:p>
            <a:r>
              <a:rPr lang="zh-CN" altLang="en-US" dirty="0"/>
              <a:t>核心层：使用高性能的核心层交换机提供流量快速转发，并做冗余设计。</a:t>
            </a:r>
          </a:p>
          <a:p>
            <a:r>
              <a:rPr lang="zh-CN" altLang="en-US" dirty="0"/>
              <a:t>汇聚层：对接入层交换机的流量进行汇聚，并通过流量控制策略进行优化。</a:t>
            </a:r>
          </a:p>
          <a:p>
            <a:r>
              <a:rPr lang="zh-CN" altLang="en-US" dirty="0"/>
              <a:t>接入层：低端二层交换机，为终端提供接入。</a:t>
            </a:r>
          </a:p>
        </p:txBody>
      </p:sp>
      <p:pic>
        <p:nvPicPr>
          <p:cNvPr id="4098" name="Picture 2" descr="https://timgsa.baidu.com/timg?image&amp;quality=80&amp;size=b9999_10000&amp;sec=1600112257572&amp;di=ad4c8c45d48eed1217900cebd2063d2e&amp;imgtype=0&amp;src=http%3A%2F%2Fwww.qianjia.com%2FUpload%2FNews%2F20180115%2Fimages%2F2018011516560602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58" y="2637542"/>
            <a:ext cx="6151971" cy="371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8350" y="273439"/>
            <a:ext cx="8079581" cy="16581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zh-CN" dirty="0"/>
              <a:t>交换机命令基本配置</a:t>
            </a:r>
            <a:br>
              <a:rPr kumimoji="1" lang="zh-CN" altLang="zh-CN" dirty="0"/>
            </a:br>
            <a:endParaRPr kumimoji="1" lang="zh-CN" altLang="en-US" dirty="0"/>
          </a:p>
        </p:txBody>
      </p:sp>
      <p:sp>
        <p:nvSpPr>
          <p:cNvPr id="7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203268" y="1918975"/>
            <a:ext cx="7672251" cy="313817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　　1. 进入2403交换机，进入用户模式。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　　2. 在命令提示符“&gt;”下，键入“system-view”并回车。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　　3. 键入“display courrent-config”,察看当前配置情况，注意这是缺省值。(有可能是display courrent-config，因为版本不一)。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　　4. 键入“display version”参看交换机上IOS版本。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　　5. 设置2403交换机名称，使用“sysname”命令。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　　如：</a:t>
            </a:r>
            <a:r>
              <a:rPr lang="en-US" altLang="zh-CN" sz="1800" dirty="0">
                <a:solidFill>
                  <a:srgbClr val="333333"/>
                </a:solidFill>
                <a:ea typeface="微软雅黑" panose="020B0503020204020204" charset="-122"/>
              </a:rPr>
              <a:t>sys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name 2403A(此交换机名为2403A)。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　　6.使用display interface来察看关于全部接口的统计表。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　　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7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. 使用display int e 0/2 来察看关于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以太网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2接口的统计表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　　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8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. </a:t>
            </a:r>
            <a:r>
              <a:rPr lang="zh-CN" altLang="en-US" sz="1800" dirty="0">
                <a:solidFill>
                  <a:srgbClr val="333333"/>
                </a:solidFill>
                <a:ea typeface="微软雅黑" panose="020B0503020204020204" charset="-122"/>
              </a:rPr>
              <a:t>用户模式下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ea typeface="微软雅黑" panose="020B0503020204020204" charset="-122"/>
              </a:rPr>
              <a:t>使用reset saved-configuration 删除flash或NVRAM中的配置信息。保持默认信息。请大家不要轻易使用。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85F32-D7F3-42C9-8E89-16C5977095B3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计算机科学与工程学院  李朝阳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4387" y="528196"/>
            <a:ext cx="8229600" cy="857250"/>
          </a:xfrm>
        </p:spPr>
        <p:txBody>
          <a:bodyPr/>
          <a:lstStyle/>
          <a:p>
            <a:pPr algn="ctr" eaLnBrk="1" hangingPunct="1"/>
            <a:r>
              <a:rPr lang="zh-CN" altLang="en-US" dirty="0"/>
              <a:t>课程须知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047A6-692E-46A3-ACC0-A293BECFFD39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20982" y="1841242"/>
            <a:ext cx="7916092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/>
              <a:t>预习</a:t>
            </a:r>
            <a:r>
              <a:rPr lang="zh-CN" altLang="en-US" dirty="0"/>
              <a:t>（</a:t>
            </a:r>
            <a:r>
              <a:rPr lang="en-US" altLang="zh-CN" dirty="0"/>
              <a:t> </a:t>
            </a:r>
            <a:r>
              <a:rPr lang="en-US" altLang="zh-CN" u="sng" dirty="0"/>
              <a:t> https://mooc1.chaoxing.com/course/200389949.html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/>
              <a:t>雨课堂点名签到</a:t>
            </a:r>
            <a:endParaRPr lang="en-US" altLang="zh-CN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/>
              <a:t>雨课堂中的课堂作业</a:t>
            </a:r>
            <a:endParaRPr lang="en-US" altLang="zh-CN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/>
              <a:t>实验完成情况</a:t>
            </a:r>
            <a:r>
              <a:rPr lang="en-US" altLang="zh-CN" sz="3200" dirty="0"/>
              <a:t>+</a:t>
            </a:r>
            <a:r>
              <a:rPr lang="zh-CN" altLang="en-US" sz="3200" dirty="0"/>
              <a:t>实验报告</a:t>
            </a:r>
            <a:endParaRPr lang="en-US" altLang="zh-CN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3200" dirty="0"/>
              <a:t>总评成绩</a:t>
            </a:r>
            <a:r>
              <a:rPr lang="en-US" altLang="zh-CN" sz="3200" dirty="0"/>
              <a:t>=</a:t>
            </a:r>
            <a:r>
              <a:rPr lang="zh-CN" altLang="en-US" sz="3200" dirty="0"/>
              <a:t>超星成绩（</a:t>
            </a:r>
            <a:r>
              <a:rPr lang="en-US" altLang="zh-CN" sz="3200" dirty="0"/>
              <a:t>15</a:t>
            </a:r>
            <a:r>
              <a:rPr lang="zh-CN" altLang="en-US" sz="3200" dirty="0"/>
              <a:t>）</a:t>
            </a:r>
            <a:r>
              <a:rPr lang="en-US" altLang="zh-CN" sz="3200" dirty="0"/>
              <a:t>+</a:t>
            </a:r>
            <a:r>
              <a:rPr lang="zh-CN" altLang="en-US" sz="3200" dirty="0"/>
              <a:t>雨课堂成绩（</a:t>
            </a:r>
            <a:r>
              <a:rPr lang="en-US" altLang="zh-CN" sz="3200" dirty="0"/>
              <a:t>15</a:t>
            </a:r>
            <a:r>
              <a:rPr lang="zh-CN" altLang="en-US" sz="3200" dirty="0"/>
              <a:t>）</a:t>
            </a:r>
            <a:r>
              <a:rPr lang="en-US" altLang="zh-CN" sz="3200" dirty="0"/>
              <a:t>+</a:t>
            </a:r>
            <a:r>
              <a:rPr lang="zh-CN" altLang="en-US" sz="3200" dirty="0"/>
              <a:t>实验成绩（</a:t>
            </a:r>
            <a:r>
              <a:rPr lang="en-US" altLang="zh-CN" sz="3200" dirty="0"/>
              <a:t>30</a:t>
            </a:r>
            <a:r>
              <a:rPr lang="zh-CN" altLang="en-US" sz="3200" dirty="0"/>
              <a:t>）</a:t>
            </a:r>
            <a:r>
              <a:rPr lang="en-US" altLang="zh-CN" sz="3200" dirty="0"/>
              <a:t>+</a:t>
            </a:r>
            <a:r>
              <a:rPr lang="zh-CN" altLang="en-US" sz="3200" dirty="0"/>
              <a:t>考试成绩（</a:t>
            </a:r>
            <a:r>
              <a:rPr lang="en-US" altLang="zh-CN" sz="3200" dirty="0"/>
              <a:t>40</a:t>
            </a:r>
            <a:r>
              <a:rPr lang="zh-CN" altLang="en-US" sz="3200" dirty="0"/>
              <a:t>）</a:t>
            </a:r>
          </a:p>
          <a:p>
            <a:endParaRPr lang="en-US" altLang="zh-CN" sz="3200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计算机科学与工程学院  李朝阳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FDF4A-A228-4209-9E88-451A0B1DCA0D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计算机科学与工程学院  李朝阳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56209" y="26070"/>
            <a:ext cx="8079581" cy="1658198"/>
          </a:xfrm>
        </p:spPr>
        <p:txBody>
          <a:bodyPr/>
          <a:lstStyle/>
          <a:p>
            <a:r>
              <a:rPr kumimoji="1" lang="zh-CN" altLang="en-US" dirty="0"/>
              <a:t>交换机速率与双工模式修改</a:t>
            </a:r>
          </a:p>
        </p:txBody>
      </p:sp>
      <p:pic>
        <p:nvPicPr>
          <p:cNvPr id="3" name="图片 2" descr="屏幕快照 2018-09-03 下午11.27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32083"/>
            <a:ext cx="9144000" cy="45421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8016-145F-4462-B3F4-4A2EADFC7D9D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 dirty="0"/>
              <a:t>计算机科学与工程学院  李朝阳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3707" y="72813"/>
            <a:ext cx="8079581" cy="1658198"/>
          </a:xfrm>
        </p:spPr>
        <p:txBody>
          <a:bodyPr/>
          <a:lstStyle/>
          <a:p>
            <a:r>
              <a:rPr kumimoji="1" lang="en-US" altLang="zh-CN" dirty="0"/>
              <a:t>MAC</a:t>
            </a:r>
            <a:r>
              <a:rPr kumimoji="1" lang="zh-CN" altLang="en-US" dirty="0"/>
              <a:t>地址泛洪攻击</a:t>
            </a:r>
          </a:p>
        </p:txBody>
      </p:sp>
      <p:pic>
        <p:nvPicPr>
          <p:cNvPr id="4" name="图片 3" descr="屏幕快照 2018-09-03 下午11.33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2"/>
          <a:stretch>
            <a:fillRect/>
          </a:stretch>
        </p:blipFill>
        <p:spPr>
          <a:xfrm>
            <a:off x="1524000" y="1208632"/>
            <a:ext cx="9144000" cy="41123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42299" y="5320937"/>
            <a:ext cx="4493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鸠占鹊巢！！！</a:t>
            </a:r>
            <a:endParaRPr lang="en-US" altLang="zh-CN" dirty="0"/>
          </a:p>
          <a:p>
            <a:r>
              <a:rPr lang="en-US" altLang="zh-CN" dirty="0"/>
              <a:t>2.Mac</a:t>
            </a:r>
            <a:r>
              <a:rPr lang="zh-CN" altLang="en-US" dirty="0"/>
              <a:t>表填满后，接下来的数据帧，无法找到相应的</a:t>
            </a:r>
            <a:r>
              <a:rPr lang="en-US" altLang="zh-CN" dirty="0"/>
              <a:t>MAC</a:t>
            </a:r>
            <a:r>
              <a:rPr lang="zh-CN" altLang="en-US" dirty="0"/>
              <a:t>条目，于是被当作广播帧处理，攻击者就能获取所有数据帧的副本。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1972" y="0"/>
            <a:ext cx="6400800" cy="1507067"/>
          </a:xfrm>
        </p:spPr>
        <p:txBody>
          <a:bodyPr/>
          <a:lstStyle/>
          <a:p>
            <a:pPr algn="ctr"/>
            <a:r>
              <a:rPr kumimoji="1" lang="zh-CN" altLang="en-US" dirty="0"/>
              <a:t>课程目标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97025" y="1172845"/>
            <a:ext cx="7012940" cy="3615055"/>
          </a:xfrm>
        </p:spPr>
        <p:txBody>
          <a:bodyPr>
            <a:normAutofit/>
          </a:bodyPr>
          <a:lstStyle/>
          <a:p>
            <a:endParaRPr kumimoji="1" lang="en-US" altLang="zh-CN" sz="3600" dirty="0"/>
          </a:p>
          <a:p>
            <a:r>
              <a:rPr lang="zh-CN" altLang="en-US" sz="3600" dirty="0"/>
              <a:t>课程目标：</a:t>
            </a:r>
            <a:endParaRPr lang="en-US" altLang="zh-CN" sz="3600" dirty="0"/>
          </a:p>
          <a:p>
            <a:pPr lvl="2">
              <a:buFont typeface="Wingdings" panose="05000000000000000000" charset="0"/>
              <a:buChar char="Ø"/>
            </a:pPr>
            <a:r>
              <a:rPr lang="en-US" altLang="zh-CN" sz="3200" dirty="0"/>
              <a:t> </a:t>
            </a:r>
            <a:r>
              <a:rPr lang="zh-CN" altLang="zh-CN" sz="3200" dirty="0"/>
              <a:t>掌握计算机网络路由与交换技术的基础理论</a:t>
            </a:r>
            <a:endParaRPr lang="en-US" altLang="zh-CN" sz="3200" dirty="0"/>
          </a:p>
          <a:p>
            <a:pPr lvl="2">
              <a:buFont typeface="Wingdings" panose="05000000000000000000" charset="0"/>
              <a:buChar char="Ø"/>
            </a:pPr>
            <a:r>
              <a:rPr lang="zh-CN" altLang="zh-CN" sz="3200" dirty="0"/>
              <a:t>掌握</a:t>
            </a:r>
            <a:r>
              <a:rPr lang="zh-CN" altLang="en-US" sz="3200" dirty="0"/>
              <a:t>各种协议的原理和部署</a:t>
            </a:r>
            <a:endParaRPr lang="en-US" altLang="zh-CN" sz="3200" dirty="0"/>
          </a:p>
          <a:p>
            <a:pPr lvl="2">
              <a:buFont typeface="Wingdings" panose="05000000000000000000" charset="0"/>
              <a:buChar char="Ø"/>
            </a:pPr>
            <a:r>
              <a:rPr lang="zh-CN" altLang="zh-CN" sz="3200" dirty="0"/>
              <a:t>掌握解决网络故障的能力</a:t>
            </a:r>
            <a:endParaRPr kumimoji="1" lang="zh-CN" altLang="zh-CN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BB1D-1BB7-43A7-8280-219D6404318B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计算机科学与工程学院  李朝阳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</a:t>
            </a:r>
            <a:r>
              <a:rPr kumimoji="1" lang="en-US" altLang="zh-CN" dirty="0"/>
              <a:t>1</a:t>
            </a:r>
            <a:r>
              <a:rPr kumimoji="1" lang="zh-CN" altLang="en-US" dirty="0"/>
              <a:t>章</a:t>
            </a:r>
            <a:r>
              <a:rPr kumimoji="1" lang="en-US" altLang="zh-CN" dirty="0"/>
              <a:t> </a:t>
            </a:r>
            <a:r>
              <a:rPr kumimoji="1" lang="zh-CN" altLang="en-US" dirty="0"/>
              <a:t>交换网络     学习目标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1155"/>
            <a:ext cx="9542780" cy="4281170"/>
          </a:xfrm>
        </p:spPr>
        <p:txBody>
          <a:bodyPr>
            <a:noAutofit/>
          </a:bodyPr>
          <a:lstStyle/>
          <a:p>
            <a:r>
              <a:rPr kumimoji="1" lang="zh-CN" altLang="en-US" sz="3200" dirty="0"/>
              <a:t>理解传统以太网的工作方式和冲突域的概念</a:t>
            </a:r>
            <a:endParaRPr kumimoji="1" lang="en-US" altLang="zh-CN" sz="3200" dirty="0"/>
          </a:p>
          <a:p>
            <a:r>
              <a:rPr kumimoji="1" lang="zh-CN" altLang="en-US" sz="3200" dirty="0"/>
              <a:t>了解网桥的由来</a:t>
            </a:r>
            <a:endParaRPr kumimoji="1" lang="en-US" altLang="zh-CN" sz="3200" dirty="0"/>
          </a:p>
          <a:p>
            <a:r>
              <a:rPr kumimoji="1" lang="zh-CN" altLang="en-US" sz="3200" dirty="0"/>
              <a:t>掌握交换机的工作原理</a:t>
            </a:r>
            <a:endParaRPr kumimoji="1" lang="en-US" altLang="zh-CN" sz="3200" dirty="0"/>
          </a:p>
          <a:p>
            <a:r>
              <a:rPr kumimoji="1" lang="zh-CN" altLang="en-US" sz="3200" dirty="0"/>
              <a:t>理解双工模式和接口速率的概念</a:t>
            </a:r>
            <a:endParaRPr kumimoji="1" lang="en-US" altLang="zh-CN" sz="3200" dirty="0"/>
          </a:p>
          <a:p>
            <a:r>
              <a:rPr kumimoji="1" lang="zh-CN" altLang="en-US" sz="3200" dirty="0"/>
              <a:t>理解华为交换机动态学习</a:t>
            </a:r>
            <a:r>
              <a:rPr kumimoji="1" lang="en-US" altLang="zh-CN" sz="3200" dirty="0"/>
              <a:t>MAC</a:t>
            </a:r>
            <a:r>
              <a:rPr kumimoji="1" lang="zh-CN" altLang="en-US" sz="3200" dirty="0"/>
              <a:t>地址的过程</a:t>
            </a:r>
            <a:endParaRPr kumimoji="1" lang="en-US" altLang="zh-CN" sz="3200" dirty="0"/>
          </a:p>
          <a:p>
            <a:r>
              <a:rPr kumimoji="1" lang="zh-CN" altLang="en-US" sz="3200" dirty="0"/>
              <a:t>掌握在华为交换机上静态配置</a:t>
            </a:r>
            <a:r>
              <a:rPr kumimoji="1" lang="en-US" altLang="zh-CN" sz="3200" dirty="0"/>
              <a:t>MAC</a:t>
            </a:r>
            <a:r>
              <a:rPr kumimoji="1" lang="zh-CN" altLang="en-US" sz="3200" dirty="0"/>
              <a:t>地址条目的方法</a:t>
            </a:r>
            <a:endParaRPr kumimoji="1" lang="en-US" altLang="zh-CN" sz="3200" dirty="0"/>
          </a:p>
          <a:p>
            <a:r>
              <a:rPr kumimoji="1" lang="zh-CN" altLang="en-US" sz="3200" dirty="0"/>
              <a:t>掌握交换机根据</a:t>
            </a:r>
            <a:r>
              <a:rPr kumimoji="1" lang="en-US" altLang="zh-CN" sz="3200" dirty="0"/>
              <a:t>MAC</a:t>
            </a:r>
            <a:r>
              <a:rPr kumimoji="1" lang="zh-CN" altLang="en-US" sz="3200" dirty="0"/>
              <a:t>地址条目对数据帧进行转发的逻辑</a:t>
            </a:r>
            <a:endParaRPr kumimoji="1" lang="en-US" altLang="zh-CN" sz="3200" dirty="0"/>
          </a:p>
          <a:p>
            <a:r>
              <a:rPr kumimoji="1" lang="zh-CN" altLang="en-US" sz="3200" dirty="0"/>
              <a:t>了解发起</a:t>
            </a:r>
            <a:r>
              <a:rPr kumimoji="1" lang="en-US" altLang="zh-CN" sz="3200" dirty="0"/>
              <a:t>MAC</a:t>
            </a:r>
            <a:r>
              <a:rPr kumimoji="1" lang="zh-CN" altLang="en-US" sz="3200" dirty="0"/>
              <a:t>地址泛洪攻击的手段。</a:t>
            </a:r>
            <a:endParaRPr kumimoji="1" lang="en-US" altLang="zh-CN" sz="3200" dirty="0"/>
          </a:p>
          <a:p>
            <a:endParaRPr kumimoji="1" lang="en-US" altLang="zh-CN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9D7E1-5144-4027-B612-A3FCB9F9E159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计算机科学与工程学院  李朝阳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1972" y="0"/>
            <a:ext cx="6400800" cy="1507067"/>
          </a:xfrm>
        </p:spPr>
        <p:txBody>
          <a:bodyPr/>
          <a:lstStyle/>
          <a:p>
            <a:pPr algn="ctr"/>
            <a:r>
              <a:rPr kumimoji="1" lang="zh-CN" altLang="en-US" dirty="0"/>
              <a:t>冲突域和广播域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97025" y="1172845"/>
            <a:ext cx="8474710" cy="5548630"/>
          </a:xfrm>
        </p:spPr>
        <p:txBody>
          <a:bodyPr>
            <a:normAutofit/>
          </a:bodyPr>
          <a:lstStyle/>
          <a:p>
            <a:endParaRPr kumimoji="1" lang="en-US" altLang="zh-CN" sz="3600" dirty="0"/>
          </a:p>
          <a:p>
            <a:r>
              <a:rPr kumimoji="1" lang="zh-CN" altLang="zh-CN" sz="3200" dirty="0"/>
              <a:t>冲突的定义：同一共享媒质中，一设备发送数据，其他设备必须等待，否则发生信号干扰，导致传送失败。</a:t>
            </a:r>
          </a:p>
          <a:p>
            <a:r>
              <a:rPr kumimoji="1" lang="zh-CN" altLang="zh-CN" sz="3200" dirty="0"/>
              <a:t>冲突解决办法：</a:t>
            </a:r>
          </a:p>
          <a:p>
            <a:pPr lvl="1">
              <a:buFont typeface="Wingdings" panose="05000000000000000000" charset="0"/>
              <a:buChar char="Ø"/>
            </a:pPr>
            <a:r>
              <a:rPr kumimoji="1" lang="en-US" altLang="zh-CN" sz="2740" dirty="0"/>
              <a:t>Aloha</a:t>
            </a:r>
            <a:r>
              <a:rPr kumimoji="1" lang="zh-CN" altLang="en-US" sz="2740" dirty="0"/>
              <a:t>协议：一种随机接入协议，有数据就马上发送，如果有冲突就用避让算法，随机等待一段时间，并重传数据。不监听信道，随机发送，</a:t>
            </a:r>
          </a:p>
          <a:p>
            <a:pPr lvl="1">
              <a:buFont typeface="Wingdings" panose="05000000000000000000" charset="0"/>
              <a:buChar char="Ø"/>
            </a:pPr>
            <a:r>
              <a:rPr kumimoji="1" lang="en-US" altLang="zh-CN" sz="2740" dirty="0"/>
              <a:t>Aloha</a:t>
            </a:r>
            <a:r>
              <a:rPr kumimoji="1" lang="zh-CN" altLang="en-US" sz="2740" dirty="0"/>
              <a:t>是</a:t>
            </a:r>
            <a:r>
              <a:rPr kumimoji="1" lang="en-US" altLang="zh-CN" sz="2740" dirty="0"/>
              <a:t>WIFI</a:t>
            </a:r>
            <a:r>
              <a:rPr kumimoji="1" lang="zh-CN" altLang="en-US" sz="2740" dirty="0"/>
              <a:t>的理论基础，</a:t>
            </a:r>
            <a:r>
              <a:rPr kumimoji="1" lang="en-US" altLang="zh-CN" sz="2740" dirty="0"/>
              <a:t>Aloha</a:t>
            </a:r>
            <a:r>
              <a:rPr kumimoji="1" lang="zh-CN" altLang="en-US" sz="2740" dirty="0"/>
              <a:t>网络是世界上最早的分组交换网络。</a:t>
            </a:r>
          </a:p>
          <a:p>
            <a:pPr lvl="1">
              <a:buFont typeface="Wingdings" panose="05000000000000000000" charset="0"/>
              <a:buChar char="Ø"/>
            </a:pPr>
            <a:r>
              <a:rPr kumimoji="1" lang="en-US" altLang="zh-CN" sz="2740" dirty="0"/>
              <a:t>CSMA/CD</a:t>
            </a:r>
            <a:r>
              <a:rPr kumimoji="1" lang="zh-CN" altLang="en-US" sz="2740" dirty="0"/>
              <a:t>协议</a:t>
            </a:r>
            <a:r>
              <a:rPr kumimoji="1" lang="en-US" altLang="zh-CN" sz="2740" dirty="0"/>
              <a:t>:  </a:t>
            </a:r>
            <a:r>
              <a:rPr kumimoji="1" lang="zh-CN" altLang="en-US" sz="2740" dirty="0"/>
              <a:t>起源于</a:t>
            </a:r>
            <a:r>
              <a:rPr kumimoji="1" lang="en-US" altLang="zh-CN" sz="2740" dirty="0"/>
              <a:t>Aloha</a:t>
            </a:r>
            <a:r>
              <a:rPr kumimoji="1" lang="zh-CN" altLang="en-US" sz="2740" dirty="0"/>
              <a:t>协议，侦听信道，执行指数型退让算法</a:t>
            </a:r>
            <a:endParaRPr kumimoji="1" lang="zh-CN" altLang="zh-CN" sz="2740" dirty="0"/>
          </a:p>
          <a:p>
            <a:endParaRPr kumimoji="1" lang="zh-CN" altLang="zh-CN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BB1D-1BB7-43A7-8280-219D6404318B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计算机科学与工程学院  李朝阳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1972" y="0"/>
            <a:ext cx="6400800" cy="1507067"/>
          </a:xfrm>
        </p:spPr>
        <p:txBody>
          <a:bodyPr/>
          <a:lstStyle/>
          <a:p>
            <a:pPr algn="ctr"/>
            <a:r>
              <a:rPr kumimoji="1" lang="zh-CN" altLang="en-US" dirty="0"/>
              <a:t>冲突域和广播域(</a:t>
            </a:r>
            <a:r>
              <a:rPr kumimoji="1" lang="en-US" altLang="zh-CN" dirty="0"/>
              <a:t>cont')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97025" y="1172845"/>
            <a:ext cx="8474710" cy="5548630"/>
          </a:xfrm>
        </p:spPr>
        <p:txBody>
          <a:bodyPr>
            <a:normAutofit/>
          </a:bodyPr>
          <a:lstStyle/>
          <a:p>
            <a:endParaRPr kumimoji="1" lang="en-US" altLang="zh-CN" sz="3600" dirty="0"/>
          </a:p>
          <a:p>
            <a:r>
              <a:rPr kumimoji="1" lang="zh-CN" altLang="zh-CN" sz="3200" dirty="0"/>
              <a:t>冲突域（</a:t>
            </a:r>
            <a:r>
              <a:rPr kumimoji="1" lang="en-US" altLang="zh-CN" sz="3200" dirty="0"/>
              <a:t>collision domain)</a:t>
            </a:r>
            <a:r>
              <a:rPr kumimoji="1" lang="zh-CN" altLang="zh-CN" sz="3200" dirty="0"/>
              <a:t>的定义：连接同一共享媒质的所有设备的集合。</a:t>
            </a:r>
          </a:p>
          <a:p>
            <a:pPr lvl="1">
              <a:buFont typeface="Wingdings" panose="05000000000000000000" charset="0"/>
              <a:buChar char="Ø"/>
            </a:pPr>
            <a:r>
              <a:rPr kumimoji="1" lang="zh-CN" altLang="zh-CN" sz="2740" dirty="0"/>
              <a:t>集线器的冲突域。不能识别</a:t>
            </a:r>
            <a:r>
              <a:rPr kumimoji="1" lang="en-US" altLang="zh-CN" sz="2740" dirty="0"/>
              <a:t>IP</a:t>
            </a:r>
            <a:r>
              <a:rPr kumimoji="1" lang="zh-CN" altLang="en-US" sz="2740" dirty="0"/>
              <a:t>和</a:t>
            </a:r>
            <a:r>
              <a:rPr kumimoji="1" lang="en-US" altLang="zh-CN" sz="2740" dirty="0"/>
              <a:t>MAC</a:t>
            </a:r>
            <a:r>
              <a:rPr kumimoji="1" lang="zh-CN" altLang="en-US" sz="2740" dirty="0"/>
              <a:t>，只能广播数据包。</a:t>
            </a:r>
            <a:r>
              <a:rPr kumimoji="1" lang="en-US" altLang="zh-CN" sz="2740" dirty="0"/>
              <a:t>	</a:t>
            </a:r>
          </a:p>
          <a:p>
            <a:pPr lvl="2">
              <a:buFont typeface="Wingdings" panose="05000000000000000000" charset="0"/>
              <a:buChar char="u"/>
            </a:pPr>
            <a:r>
              <a:rPr kumimoji="1" lang="zh-CN" altLang="zh-CN" sz="2280" dirty="0"/>
              <a:t>同一时刻只能传送一组数据。</a:t>
            </a:r>
          </a:p>
          <a:p>
            <a:pPr lvl="2">
              <a:buFont typeface="Wingdings" panose="05000000000000000000" charset="0"/>
              <a:buChar char="u"/>
            </a:pPr>
            <a:r>
              <a:rPr kumimoji="1" lang="zh-CN" altLang="zh-CN" sz="2280" dirty="0"/>
              <a:t>如有冲突，终止传送，以后重发。</a:t>
            </a:r>
          </a:p>
          <a:p>
            <a:pPr lvl="2">
              <a:buFont typeface="Wingdings" panose="05000000000000000000" charset="0"/>
              <a:buChar char="u"/>
            </a:pPr>
            <a:r>
              <a:rPr kumimoji="1" lang="zh-CN" altLang="zh-CN" sz="2280" dirty="0"/>
              <a:t>带宽分享：带宽</a:t>
            </a:r>
            <a:r>
              <a:rPr kumimoji="1" lang="en-US" altLang="zh-CN" sz="2280" dirty="0"/>
              <a:t>=B/N.</a:t>
            </a:r>
          </a:p>
          <a:p>
            <a:pPr lvl="2">
              <a:buFont typeface="Wingdings" panose="05000000000000000000" charset="0"/>
              <a:buChar char="u"/>
            </a:pPr>
            <a:r>
              <a:rPr kumimoji="1" lang="zh-CN" altLang="en-US" sz="2280" dirty="0"/>
              <a:t>冲突可能性随设备数增大急剧上升。</a:t>
            </a:r>
            <a:endParaRPr kumimoji="1" lang="zh-CN" altLang="zh-CN" sz="2280" dirty="0"/>
          </a:p>
          <a:p>
            <a:pPr lvl="1">
              <a:buFont typeface="Wingdings" panose="05000000000000000000" charset="0"/>
              <a:buChar char="Ø"/>
            </a:pPr>
            <a:endParaRPr kumimoji="1" lang="zh-CN" altLang="zh-CN" sz="2740" dirty="0"/>
          </a:p>
          <a:p>
            <a:endParaRPr kumimoji="1" lang="zh-CN" altLang="zh-CN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BB1D-1BB7-43A7-8280-219D6404318B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计算机科学与工程学院  李朝阳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1972" y="0"/>
            <a:ext cx="6400800" cy="1507067"/>
          </a:xfrm>
        </p:spPr>
        <p:txBody>
          <a:bodyPr/>
          <a:lstStyle/>
          <a:p>
            <a:pPr algn="ctr"/>
            <a:r>
              <a:rPr kumimoji="1" lang="zh-CN" altLang="en-US" dirty="0"/>
              <a:t>冲突域和广播域(</a:t>
            </a:r>
            <a:r>
              <a:rPr kumimoji="1" lang="en-US" altLang="zh-CN" dirty="0"/>
              <a:t>cont')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97025" y="1172845"/>
            <a:ext cx="8474710" cy="5548630"/>
          </a:xfrm>
        </p:spPr>
        <p:txBody>
          <a:bodyPr>
            <a:normAutofit/>
          </a:bodyPr>
          <a:lstStyle/>
          <a:p>
            <a:endParaRPr kumimoji="1" lang="en-US" altLang="zh-CN" sz="3600" dirty="0"/>
          </a:p>
          <a:p>
            <a:r>
              <a:rPr kumimoji="1" lang="zh-CN" altLang="en-US" sz="3200" dirty="0"/>
              <a:t>广播域</a:t>
            </a:r>
          </a:p>
          <a:p>
            <a:pPr lvl="1">
              <a:buFont typeface="Wingdings" panose="05000000000000000000" charset="0"/>
              <a:buChar char="Ø"/>
            </a:pPr>
            <a:r>
              <a:rPr kumimoji="1" lang="en-US" altLang="zh-CN" sz="2740" dirty="0"/>
              <a:t> </a:t>
            </a:r>
            <a:r>
              <a:rPr kumimoji="1" lang="zh-CN" altLang="en-US" sz="2740" dirty="0"/>
              <a:t>广播的定义：</a:t>
            </a:r>
          </a:p>
          <a:p>
            <a:pPr lvl="2">
              <a:buFont typeface="Wingdings" panose="05000000000000000000" charset="0"/>
              <a:buChar char="u"/>
            </a:pPr>
            <a:r>
              <a:rPr kumimoji="1" lang="zh-CN" altLang="en-US" sz="2280" dirty="0"/>
              <a:t>数据包的目的地址是对应子网的最后一个</a:t>
            </a:r>
            <a:r>
              <a:rPr kumimoji="1" lang="en-US" altLang="zh-CN" sz="2280" dirty="0"/>
              <a:t>IP</a:t>
            </a:r>
            <a:r>
              <a:rPr kumimoji="1" lang="zh-CN" altLang="en-US" sz="2280" dirty="0"/>
              <a:t>地址</a:t>
            </a:r>
          </a:p>
          <a:p>
            <a:pPr lvl="2">
              <a:buFont typeface="Wingdings" panose="05000000000000000000" charset="0"/>
              <a:buChar char="u"/>
            </a:pPr>
            <a:r>
              <a:rPr kumimoji="1" lang="zh-CN" altLang="en-US" sz="2280" dirty="0"/>
              <a:t>或者， 目标主机</a:t>
            </a:r>
            <a:r>
              <a:rPr kumimoji="1" lang="en-US" altLang="zh-CN" sz="2280" dirty="0"/>
              <a:t>MAC</a:t>
            </a:r>
            <a:r>
              <a:rPr kumimoji="1" lang="zh-CN" altLang="en-US" sz="2280" dirty="0"/>
              <a:t>地址是</a:t>
            </a:r>
            <a:r>
              <a:rPr kumimoji="1" lang="en-US" altLang="zh-CN" sz="2280" dirty="0"/>
              <a:t>FF-FF-FF-FF-FF-FF-FF</a:t>
            </a:r>
          </a:p>
          <a:p>
            <a:pPr lvl="2">
              <a:buFont typeface="Wingdings" panose="05000000000000000000" charset="0"/>
              <a:buChar char="u"/>
            </a:pPr>
            <a:r>
              <a:rPr kumimoji="1" lang="zh-CN" altLang="zh-CN" sz="2280" dirty="0"/>
              <a:t>那么，网段上所有主机都会接收并响应此数据包</a:t>
            </a:r>
          </a:p>
          <a:p>
            <a:pPr lvl="1">
              <a:buFont typeface="Wingdings" panose="05000000000000000000" charset="0"/>
              <a:buChar char="Ø"/>
            </a:pPr>
            <a:r>
              <a:rPr kumimoji="1" lang="zh-CN" altLang="zh-CN" sz="2735" dirty="0"/>
              <a:t>广播域：能接收同一广播包的设备的集合。</a:t>
            </a:r>
          </a:p>
          <a:p>
            <a:pPr lvl="2">
              <a:buFont typeface="Wingdings" panose="05000000000000000000" charset="0"/>
              <a:buChar char="u"/>
            </a:pPr>
            <a:r>
              <a:rPr kumimoji="1" lang="zh-CN" altLang="zh-CN" sz="2275" dirty="0"/>
              <a:t>集线器不能分割冲突域和广播域。集线器的冲突域和广播域重合。</a:t>
            </a:r>
          </a:p>
          <a:p>
            <a:pPr lvl="2">
              <a:buFont typeface="Wingdings" panose="05000000000000000000" charset="0"/>
              <a:buChar char="u"/>
            </a:pPr>
            <a:r>
              <a:rPr kumimoji="1" lang="zh-CN" altLang="zh-CN" sz="2275" dirty="0"/>
              <a:t>交换机能分割冲突域，每一个端口对应一个冲突域。交换机能转发广播包，所以不能分割广播域。</a:t>
            </a:r>
          </a:p>
          <a:p>
            <a:pPr marL="914400" lvl="2" indent="0">
              <a:buFont typeface="Wingdings" panose="05000000000000000000" charset="0"/>
              <a:buNone/>
            </a:pPr>
            <a:endParaRPr kumimoji="1" lang="zh-CN" altLang="zh-CN" sz="2275" dirty="0"/>
          </a:p>
          <a:p>
            <a:pPr lvl="1">
              <a:buFont typeface="Wingdings" panose="05000000000000000000" charset="0"/>
              <a:buChar char="Ø"/>
            </a:pPr>
            <a:endParaRPr kumimoji="1" lang="zh-CN" altLang="zh-CN" sz="2740" dirty="0"/>
          </a:p>
          <a:p>
            <a:endParaRPr kumimoji="1" lang="zh-CN" altLang="zh-CN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BB1D-1BB7-43A7-8280-219D6404318B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计算机科学与工程学院  李朝阳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1972" y="0"/>
            <a:ext cx="6400800" cy="1507067"/>
          </a:xfrm>
        </p:spPr>
        <p:txBody>
          <a:bodyPr/>
          <a:lstStyle/>
          <a:p>
            <a:pPr algn="ctr"/>
            <a:r>
              <a:rPr kumimoji="1" lang="zh-CN" altLang="en-US" dirty="0"/>
              <a:t>冲突域和广播域(</a:t>
            </a:r>
            <a:r>
              <a:rPr kumimoji="1" lang="en-US" altLang="zh-CN" dirty="0"/>
              <a:t>cont')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0950" y="1172845"/>
            <a:ext cx="8474710" cy="5548630"/>
          </a:xfrm>
        </p:spPr>
        <p:txBody>
          <a:bodyPr>
            <a:normAutofit/>
          </a:bodyPr>
          <a:lstStyle/>
          <a:p>
            <a:endParaRPr kumimoji="1" lang="en-US" altLang="zh-CN" sz="3600" dirty="0"/>
          </a:p>
          <a:p>
            <a:pPr lvl="1">
              <a:buFont typeface="Wingdings" panose="05000000000000000000" charset="0"/>
              <a:buChar char="l"/>
            </a:pPr>
            <a:r>
              <a:rPr kumimoji="1" lang="zh-CN" altLang="en-US" sz="2740" dirty="0"/>
              <a:t>交换机转发广播包的过程：</a:t>
            </a:r>
          </a:p>
          <a:p>
            <a:pPr lvl="2">
              <a:buFont typeface="Wingdings" panose="05000000000000000000" charset="0"/>
              <a:buChar char="Ø"/>
            </a:pPr>
            <a:r>
              <a:rPr kumimoji="1" lang="zh-CN" altLang="en-US" sz="2280" dirty="0"/>
              <a:t>交换机不收发数据包，只转发数据</a:t>
            </a:r>
          </a:p>
          <a:p>
            <a:pPr lvl="2">
              <a:buFont typeface="Wingdings" panose="05000000000000000000" charset="0"/>
              <a:buChar char="Ø"/>
            </a:pPr>
            <a:r>
              <a:rPr kumimoji="1" lang="zh-CN" altLang="en-US" sz="2280" dirty="0"/>
              <a:t>识别</a:t>
            </a:r>
            <a:r>
              <a:rPr kumimoji="1" lang="en-US" altLang="zh-CN" sz="2280" dirty="0"/>
              <a:t>MAC</a:t>
            </a:r>
            <a:r>
              <a:rPr kumimoji="1" lang="zh-CN" altLang="en-US" sz="2280" dirty="0"/>
              <a:t>地址，并根据转发表转发</a:t>
            </a:r>
          </a:p>
          <a:p>
            <a:pPr lvl="3">
              <a:buFont typeface="Wingdings" panose="05000000000000000000" charset="0"/>
              <a:buChar char="u"/>
            </a:pPr>
            <a:r>
              <a:rPr kumimoji="1" lang="zh-CN" altLang="en-US" sz="2050" dirty="0"/>
              <a:t>普通数据包源地址第一字节最后一位是零</a:t>
            </a:r>
          </a:p>
          <a:p>
            <a:pPr marL="1371600" lvl="3" indent="0">
              <a:buFont typeface="Wingdings" panose="05000000000000000000" charset="0"/>
              <a:buNone/>
            </a:pPr>
            <a:r>
              <a:rPr kumimoji="1" lang="zh-CN" altLang="en-US" sz="2050" dirty="0"/>
              <a:t> 交换机判断为主机地址，在</a:t>
            </a:r>
            <a:r>
              <a:rPr kumimoji="1" lang="en-US" altLang="zh-CN" sz="2050" dirty="0"/>
              <a:t>MAC</a:t>
            </a:r>
            <a:r>
              <a:rPr kumimoji="1" lang="zh-CN" altLang="en-US" sz="2050" dirty="0"/>
              <a:t>地址表里</a:t>
            </a:r>
          </a:p>
          <a:p>
            <a:pPr marL="1371600" lvl="3" indent="0">
              <a:buFont typeface="Wingdings" panose="05000000000000000000" charset="0"/>
              <a:buNone/>
            </a:pPr>
            <a:r>
              <a:rPr kumimoji="1" lang="zh-CN" altLang="en-US" sz="2050" dirty="0"/>
              <a:t>面找到目的地址及端口，进行转发。</a:t>
            </a:r>
          </a:p>
          <a:p>
            <a:pPr lvl="3">
              <a:buFont typeface="Wingdings" panose="05000000000000000000" charset="0"/>
              <a:buChar char="u"/>
            </a:pPr>
            <a:r>
              <a:rPr kumimoji="1" lang="zh-CN" altLang="en-US" sz="2050" dirty="0"/>
              <a:t>如果找不到条目，复制</a:t>
            </a:r>
            <a:r>
              <a:rPr kumimoji="1" lang="en-US" altLang="zh-CN" sz="2050" dirty="0"/>
              <a:t>N</a:t>
            </a:r>
            <a:r>
              <a:rPr kumimoji="1" lang="zh-CN" altLang="en-US" sz="2050" dirty="0"/>
              <a:t>份广播到其他端口</a:t>
            </a:r>
          </a:p>
          <a:p>
            <a:pPr lvl="3">
              <a:buFont typeface="Wingdings" panose="05000000000000000000" charset="0"/>
              <a:buChar char="u"/>
            </a:pPr>
            <a:r>
              <a:rPr kumimoji="1" lang="zh-CN" altLang="en-US" sz="2050" dirty="0"/>
              <a:t>如果源</a:t>
            </a:r>
            <a:r>
              <a:rPr kumimoji="1" lang="en-US" altLang="zh-CN" sz="2050" dirty="0"/>
              <a:t>MAC</a:t>
            </a:r>
            <a:r>
              <a:rPr kumimoji="1" lang="zh-CN" altLang="en-US" sz="2050" dirty="0"/>
              <a:t>地址第一字节最后一位是</a:t>
            </a:r>
            <a:r>
              <a:rPr kumimoji="1" lang="en-US" altLang="zh-CN" sz="2050" dirty="0"/>
              <a:t>1</a:t>
            </a:r>
            <a:r>
              <a:rPr kumimoji="1" lang="zh-CN" altLang="en-US" sz="2050" dirty="0"/>
              <a:t>，</a:t>
            </a:r>
          </a:p>
          <a:p>
            <a:pPr marL="1371600" lvl="3" indent="0">
              <a:buFont typeface="Wingdings" panose="05000000000000000000" charset="0"/>
              <a:buNone/>
            </a:pPr>
            <a:r>
              <a:rPr kumimoji="1" lang="zh-CN" altLang="en-US" sz="2050" dirty="0"/>
              <a:t>且其他</a:t>
            </a:r>
            <a:r>
              <a:rPr kumimoji="1" lang="en-US" altLang="zh-CN" sz="2050" dirty="0"/>
              <a:t>bit</a:t>
            </a:r>
            <a:r>
              <a:rPr kumimoji="1" lang="zh-CN" altLang="en-US" sz="2050" dirty="0"/>
              <a:t>不全为零，判断为组播地址，转发</a:t>
            </a:r>
          </a:p>
          <a:p>
            <a:pPr marL="1371600" lvl="3" indent="0">
              <a:buFont typeface="Wingdings" panose="05000000000000000000" charset="0"/>
              <a:buNone/>
            </a:pPr>
            <a:r>
              <a:rPr kumimoji="1" lang="zh-CN" altLang="en-US" sz="2050" dirty="0"/>
              <a:t>到相应目的地址组。</a:t>
            </a:r>
          </a:p>
          <a:p>
            <a:pPr lvl="3">
              <a:buFont typeface="Wingdings" panose="05000000000000000000" charset="0"/>
              <a:buChar char="u"/>
            </a:pPr>
            <a:r>
              <a:rPr kumimoji="1" lang="zh-CN" altLang="en-US" sz="2050" dirty="0"/>
              <a:t>如果源</a:t>
            </a:r>
            <a:r>
              <a:rPr kumimoji="1" lang="en-US" altLang="zh-CN" sz="2050" dirty="0"/>
              <a:t>MAC</a:t>
            </a:r>
            <a:r>
              <a:rPr kumimoji="1" lang="zh-CN" altLang="en-US" sz="2050" dirty="0"/>
              <a:t>地址全</a:t>
            </a:r>
            <a:r>
              <a:rPr kumimoji="1" lang="en-US" altLang="zh-CN" sz="2050" dirty="0"/>
              <a:t>1, </a:t>
            </a:r>
            <a:r>
              <a:rPr kumimoji="1" lang="zh-CN" altLang="en-US" sz="2050" dirty="0"/>
              <a:t>则广播到其他端口。</a:t>
            </a:r>
          </a:p>
          <a:p>
            <a:pPr lvl="3">
              <a:buFont typeface="Wingdings" panose="05000000000000000000" charset="0"/>
              <a:buChar char="u"/>
            </a:pPr>
            <a:r>
              <a:rPr kumimoji="1" lang="zh-CN" altLang="en-US" sz="2050" dirty="0"/>
              <a:t>如果源端口和目的端口相同，丢弃数据帧。</a:t>
            </a:r>
          </a:p>
          <a:p>
            <a:pPr marL="1600200" lvl="3" indent="-228600">
              <a:buFont typeface="Wingdings" panose="05000000000000000000" charset="0"/>
              <a:buChar char="u"/>
            </a:pPr>
            <a:endParaRPr kumimoji="1" lang="zh-CN" altLang="en-US" sz="2050" dirty="0">
              <a:solidFill>
                <a:schemeClr val="tx1"/>
              </a:solidFill>
            </a:endParaRPr>
          </a:p>
          <a:p>
            <a:pPr lvl="3">
              <a:buFont typeface="Wingdings" panose="05000000000000000000" charset="0"/>
              <a:buChar char="u"/>
            </a:pPr>
            <a:endParaRPr kumimoji="1" lang="zh-CN" altLang="zh-CN" sz="2275" dirty="0"/>
          </a:p>
          <a:p>
            <a:pPr lvl="1">
              <a:buFont typeface="Wingdings" panose="05000000000000000000" charset="0"/>
              <a:buChar char="Ø"/>
            </a:pPr>
            <a:endParaRPr kumimoji="1" lang="zh-CN" altLang="zh-CN" sz="2740" dirty="0"/>
          </a:p>
          <a:p>
            <a:endParaRPr kumimoji="1" lang="zh-CN" altLang="zh-CN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BB1D-1BB7-43A7-8280-219D6404318B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计算机科学与工程学院  李朝阳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090" y="2270125"/>
            <a:ext cx="3394710" cy="39439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1972" y="0"/>
            <a:ext cx="6400800" cy="1507067"/>
          </a:xfrm>
        </p:spPr>
        <p:txBody>
          <a:bodyPr/>
          <a:lstStyle/>
          <a:p>
            <a:pPr algn="ctr"/>
            <a:r>
              <a:rPr kumimoji="1" lang="zh-CN" altLang="en-US" dirty="0"/>
              <a:t>冲突域和广播域(</a:t>
            </a:r>
            <a:r>
              <a:rPr kumimoji="1" lang="en-US" altLang="zh-CN" dirty="0"/>
              <a:t>cont')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0950" y="1172845"/>
            <a:ext cx="8474710" cy="5548630"/>
          </a:xfrm>
        </p:spPr>
        <p:txBody>
          <a:bodyPr>
            <a:normAutofit/>
          </a:bodyPr>
          <a:lstStyle/>
          <a:p>
            <a:endParaRPr kumimoji="1" lang="en-US" altLang="zh-CN" sz="3600" dirty="0"/>
          </a:p>
          <a:p>
            <a:pPr lvl="1">
              <a:buFont typeface="Wingdings" panose="05000000000000000000" charset="0"/>
              <a:buChar char="l"/>
            </a:pPr>
            <a:r>
              <a:rPr kumimoji="1" lang="zh-CN" altLang="en-US" sz="2740" dirty="0"/>
              <a:t>交换机能分割冲突域的原因：</a:t>
            </a:r>
          </a:p>
          <a:p>
            <a:pPr lvl="2">
              <a:buFont typeface="Wingdings" panose="05000000000000000000" charset="0"/>
              <a:buChar char="Ø"/>
            </a:pPr>
            <a:r>
              <a:rPr kumimoji="1" lang="zh-CN" altLang="en-US" sz="2050" dirty="0"/>
              <a:t>交换机能转发帧，但不拆分或者封装帧</a:t>
            </a:r>
          </a:p>
          <a:p>
            <a:pPr lvl="2">
              <a:buFont typeface="Wingdings" panose="05000000000000000000" charset="0"/>
              <a:buChar char="Ø"/>
            </a:pPr>
            <a:r>
              <a:rPr kumimoji="1" lang="en-US" altLang="zh-CN" sz="2050" dirty="0"/>
              <a:t>CU</a:t>
            </a:r>
            <a:r>
              <a:rPr kumimoji="1" lang="zh-CN" altLang="en-US" sz="2050" dirty="0"/>
              <a:t>读取帧并识别</a:t>
            </a:r>
            <a:r>
              <a:rPr kumimoji="1" lang="en-US" altLang="zh-CN" sz="2050" dirty="0"/>
              <a:t>MAC</a:t>
            </a:r>
            <a:r>
              <a:rPr kumimoji="1" lang="zh-CN" altLang="en-US" sz="2050" dirty="0"/>
              <a:t>地址，并转发，</a:t>
            </a:r>
          </a:p>
          <a:p>
            <a:pPr marL="914400" lvl="2" indent="0">
              <a:buFont typeface="Wingdings" panose="05000000000000000000" charset="0"/>
              <a:buNone/>
            </a:pPr>
            <a:r>
              <a:rPr kumimoji="1" lang="zh-CN" altLang="en-US" sz="2050" dirty="0"/>
              <a:t>   广播或者丢弃</a:t>
            </a:r>
          </a:p>
          <a:p>
            <a:pPr lvl="2">
              <a:buFont typeface="Wingdings" panose="05000000000000000000" charset="0"/>
              <a:buChar char="Ø"/>
            </a:pPr>
            <a:r>
              <a:rPr kumimoji="1" lang="zh-CN" altLang="en-US" sz="2050" dirty="0"/>
              <a:t>和相邻端口完全独立，故每一端口所连</a:t>
            </a:r>
          </a:p>
          <a:p>
            <a:pPr marL="914400" lvl="2" indent="0">
              <a:buFont typeface="Wingdings" panose="05000000000000000000" charset="0"/>
              <a:buNone/>
            </a:pPr>
            <a:r>
              <a:rPr kumimoji="1" lang="zh-CN" altLang="en-US" sz="2050" dirty="0"/>
              <a:t>设备构成一冲突域。所以交换机能缩小冲</a:t>
            </a:r>
          </a:p>
          <a:p>
            <a:pPr marL="914400" lvl="2" indent="0">
              <a:buFont typeface="Wingdings" panose="05000000000000000000" charset="0"/>
              <a:buNone/>
            </a:pPr>
            <a:r>
              <a:rPr kumimoji="1" lang="zh-CN" altLang="en-US" sz="2050" dirty="0"/>
              <a:t>突域，同时扩大总带宽至</a:t>
            </a:r>
            <a:r>
              <a:rPr kumimoji="1" lang="en-US" altLang="zh-CN" sz="2050" dirty="0"/>
              <a:t>NB</a:t>
            </a:r>
            <a:endParaRPr kumimoji="1" lang="zh-CN" altLang="en-US" sz="2050" dirty="0"/>
          </a:p>
          <a:p>
            <a:pPr marL="1600200" lvl="3" indent="-228600">
              <a:buFont typeface="Wingdings" panose="05000000000000000000" charset="0"/>
              <a:buChar char="u"/>
            </a:pPr>
            <a:endParaRPr kumimoji="1" lang="zh-CN" altLang="en-US" sz="2050" dirty="0">
              <a:solidFill>
                <a:schemeClr val="tx1"/>
              </a:solidFill>
            </a:endParaRPr>
          </a:p>
          <a:p>
            <a:pPr lvl="3">
              <a:buFont typeface="Wingdings" panose="05000000000000000000" charset="0"/>
              <a:buChar char="u"/>
            </a:pPr>
            <a:endParaRPr kumimoji="1" lang="zh-CN" altLang="zh-CN" sz="2275" dirty="0"/>
          </a:p>
          <a:p>
            <a:pPr lvl="1">
              <a:buFont typeface="Wingdings" panose="05000000000000000000" charset="0"/>
              <a:buChar char="Ø"/>
            </a:pPr>
            <a:endParaRPr kumimoji="1" lang="zh-CN" altLang="zh-CN" sz="2740" dirty="0"/>
          </a:p>
          <a:p>
            <a:endParaRPr kumimoji="1" lang="zh-CN" altLang="zh-CN" sz="32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BB1D-1BB7-43A7-8280-219D6404318B}" type="datetime5">
              <a:rPr kumimoji="1" lang="zh-CN" altLang="en-US" smtClean="0"/>
              <a:t>2021/3/10</a:t>
            </a:fld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B7D7B-9DB4-7840-A1FF-927567B65F89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计算机科学与工程学院  李朝阳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070" y="2175510"/>
            <a:ext cx="5154930" cy="35426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1705</Words>
  <Application>Microsoft Office PowerPoint</Application>
  <PresentationFormat>宽屏</PresentationFormat>
  <Paragraphs>221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Baoli SC Regular</vt:lpstr>
      <vt:lpstr>Arial</vt:lpstr>
      <vt:lpstr>Calibri</vt:lpstr>
      <vt:lpstr>Wingdings</vt:lpstr>
      <vt:lpstr>Office 主题</vt:lpstr>
      <vt:lpstr>路由与交换技术</vt:lpstr>
      <vt:lpstr>课程须知</vt:lpstr>
      <vt:lpstr>课程目标</vt:lpstr>
      <vt:lpstr>第1章 交换网络     学习目标</vt:lpstr>
      <vt:lpstr>冲突域和广播域</vt:lpstr>
      <vt:lpstr>冲突域和广播域(cont')</vt:lpstr>
      <vt:lpstr>冲突域和广播域(cont')</vt:lpstr>
      <vt:lpstr>冲突域和广播域(cont')</vt:lpstr>
      <vt:lpstr>冲突域和广播域(cont')</vt:lpstr>
      <vt:lpstr>冲突域和广播域(cont')</vt:lpstr>
      <vt:lpstr>冲突域和广播域(cont')</vt:lpstr>
      <vt:lpstr>网桥的产生</vt:lpstr>
      <vt:lpstr>网桥转发表的建立</vt:lpstr>
      <vt:lpstr>交换机简介</vt:lpstr>
      <vt:lpstr>添加、更新、删除MAC地址表条目 </vt:lpstr>
      <vt:lpstr>添加、更新、删除MAC地址表条目 </vt:lpstr>
      <vt:lpstr>添加、更新、删除MAC地址表条目 </vt:lpstr>
      <vt:lpstr>园区网设计</vt:lpstr>
      <vt:lpstr>交换机命令基本配置 </vt:lpstr>
      <vt:lpstr>交换机速率与双工模式修改</vt:lpstr>
      <vt:lpstr>MAC地址泛洪攻击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路由与交换技术</dc:title>
  <dc:creator>xiaohan</dc:creator>
  <cp:lastModifiedBy>Li Xiaohan</cp:lastModifiedBy>
  <cp:revision>11</cp:revision>
  <dcterms:created xsi:type="dcterms:W3CDTF">2021-03-10T04:00:00Z</dcterms:created>
  <dcterms:modified xsi:type="dcterms:W3CDTF">2021-03-10T12:38:18Z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